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7"/>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59" r:id="rId46"/>
    <p:sldId id="460" r:id="rId47"/>
    <p:sldId id="461" r:id="rId48"/>
    <p:sldId id="462" r:id="rId49"/>
    <p:sldId id="463" r:id="rId50"/>
    <p:sldId id="464" r:id="rId51"/>
    <p:sldId id="465" r:id="rId52"/>
    <p:sldId id="466" r:id="rId53"/>
    <p:sldId id="467" r:id="rId54"/>
    <p:sldId id="409" r:id="rId55"/>
    <p:sldId id="410" r:id="rId56"/>
    <p:sldId id="411" r:id="rId57"/>
    <p:sldId id="434" r:id="rId58"/>
    <p:sldId id="435" r:id="rId59"/>
    <p:sldId id="436" r:id="rId60"/>
    <p:sldId id="421" r:id="rId61"/>
    <p:sldId id="422" r:id="rId62"/>
    <p:sldId id="423" r:id="rId63"/>
    <p:sldId id="424" r:id="rId64"/>
    <p:sldId id="425" r:id="rId65"/>
    <p:sldId id="426" r:id="rId66"/>
    <p:sldId id="427" r:id="rId67"/>
    <p:sldId id="428" r:id="rId68"/>
    <p:sldId id="429" r:id="rId69"/>
    <p:sldId id="430" r:id="rId70"/>
    <p:sldId id="382" r:id="rId71"/>
    <p:sldId id="383" r:id="rId72"/>
    <p:sldId id="384" r:id="rId73"/>
    <p:sldId id="385" r:id="rId74"/>
    <p:sldId id="437" r:id="rId75"/>
    <p:sldId id="438" r:id="rId76"/>
    <p:sldId id="439" r:id="rId77"/>
    <p:sldId id="440" r:id="rId78"/>
    <p:sldId id="441" r:id="rId79"/>
    <p:sldId id="442" r:id="rId80"/>
    <p:sldId id="398" r:id="rId81"/>
    <p:sldId id="412" r:id="rId82"/>
    <p:sldId id="413" r:id="rId83"/>
    <p:sldId id="414" r:id="rId84"/>
    <p:sldId id="415" r:id="rId85"/>
    <p:sldId id="416" r:id="rId86"/>
    <p:sldId id="417" r:id="rId87"/>
    <p:sldId id="418" r:id="rId88"/>
    <p:sldId id="419" r:id="rId89"/>
    <p:sldId id="420" r:id="rId90"/>
    <p:sldId id="388" r:id="rId91"/>
    <p:sldId id="389" r:id="rId92"/>
    <p:sldId id="390" r:id="rId93"/>
    <p:sldId id="391" r:id="rId94"/>
    <p:sldId id="392" r:id="rId95"/>
    <p:sldId id="393" r:id="rId96"/>
    <p:sldId id="394" r:id="rId97"/>
    <p:sldId id="395" r:id="rId98"/>
    <p:sldId id="396" r:id="rId99"/>
    <p:sldId id="397" r:id="rId100"/>
    <p:sldId id="399" r:id="rId101"/>
    <p:sldId id="443" r:id="rId102"/>
    <p:sldId id="444" r:id="rId103"/>
    <p:sldId id="445" r:id="rId104"/>
    <p:sldId id="446" r:id="rId105"/>
    <p:sldId id="447" r:id="rId106"/>
    <p:sldId id="448" r:id="rId107"/>
    <p:sldId id="405" r:id="rId108"/>
    <p:sldId id="449" r:id="rId109"/>
    <p:sldId id="450" r:id="rId110"/>
    <p:sldId id="451" r:id="rId111"/>
    <p:sldId id="452" r:id="rId112"/>
    <p:sldId id="453" r:id="rId113"/>
    <p:sldId id="400" r:id="rId114"/>
    <p:sldId id="401" r:id="rId115"/>
    <p:sldId id="270"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6860" autoAdjust="0"/>
  </p:normalViewPr>
  <p:slideViewPr>
    <p:cSldViewPr snapToGrid="0">
      <p:cViewPr varScale="1">
        <p:scale>
          <a:sx n="77" d="100"/>
          <a:sy n="77" d="100"/>
        </p:scale>
        <p:origin x="18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8/10/relationships/authors" Target="authors.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6" len="3">
        <ac:context len="447" hash="3953177010"/>
      </ac:txMk>
    </ac:txMkLst>
    <p188:pos x="1260771" y="1282596"/>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12/30/2024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12/30/2024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Summary of 1076 - 2019 IEEE Standard </a:t>
            </a:r>
            <a:br>
              <a:rPr lang="en-US" sz="2800" b="1" cap="none" dirty="0">
                <a:solidFill>
                  <a:srgbClr val="FFFF00"/>
                </a:solidFill>
              </a:rPr>
            </a:br>
            <a:r>
              <a:rPr lang="en-US" sz="2800" b="1" cap="none" dirty="0">
                <a:solidFill>
                  <a:srgbClr val="FFFF00"/>
                </a:solidFill>
              </a:rPr>
              <a:t>VHDL Language Reference Manual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29129"/>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27/12/2024</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pic>
        <p:nvPicPr>
          <p:cNvPr id="3" name="Resim 2">
            <a:extLst>
              <a:ext uri="{FF2B5EF4-FFF2-40B4-BE49-F238E27FC236}">
                <a16:creationId xmlns:a16="http://schemas.microsoft.com/office/drawing/2014/main" id="{5F9F243B-901D-84D8-D4E3-C9033181712B}"/>
              </a:ext>
            </a:extLst>
          </p:cNvPr>
          <p:cNvPicPr>
            <a:picLocks noChangeAspect="1"/>
          </p:cNvPicPr>
          <p:nvPr/>
        </p:nvPicPr>
        <p:blipFill>
          <a:blip r:embed="rId4"/>
          <a:stretch>
            <a:fillRect/>
          </a:stretch>
        </p:blipFill>
        <p:spPr>
          <a:xfrm>
            <a:off x="972358" y="3916024"/>
            <a:ext cx="3358824" cy="1576913"/>
          </a:xfrm>
          <a:prstGeom prst="rect">
            <a:avLst/>
          </a:prstGeom>
        </p:spPr>
      </p:pic>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pic>
        <p:nvPicPr>
          <p:cNvPr id="10" name="Resim 9">
            <a:extLst>
              <a:ext uri="{FF2B5EF4-FFF2-40B4-BE49-F238E27FC236}">
                <a16:creationId xmlns:a16="http://schemas.microsoft.com/office/drawing/2014/main" id="{EDFB17E4-B270-B778-8F3E-57B61D5CAA77}"/>
              </a:ext>
            </a:extLst>
          </p:cNvPr>
          <p:cNvPicPr>
            <a:picLocks noChangeAspect="1"/>
          </p:cNvPicPr>
          <p:nvPr/>
        </p:nvPicPr>
        <p:blipFill>
          <a:blip r:embed="rId5"/>
          <a:stretch>
            <a:fillRect/>
          </a:stretch>
        </p:blipFill>
        <p:spPr>
          <a:xfrm>
            <a:off x="8181066" y="3570149"/>
            <a:ext cx="3277057" cy="2457793"/>
          </a:xfrm>
          <a:prstGeom prst="rect">
            <a:avLst/>
          </a:prstGeom>
        </p:spPr>
      </p:pic>
      <p:pic>
        <p:nvPicPr>
          <p:cNvPr id="13" name="Resim 12">
            <a:extLst>
              <a:ext uri="{FF2B5EF4-FFF2-40B4-BE49-F238E27FC236}">
                <a16:creationId xmlns:a16="http://schemas.microsoft.com/office/drawing/2014/main" id="{7FE487A3-5085-E002-6EB8-660531065470}"/>
              </a:ext>
            </a:extLst>
          </p:cNvPr>
          <p:cNvPicPr>
            <a:picLocks noChangeAspect="1"/>
          </p:cNvPicPr>
          <p:nvPr/>
        </p:nvPicPr>
        <p:blipFill>
          <a:blip r:embed="rId6"/>
          <a:stretch>
            <a:fillRect/>
          </a:stretch>
        </p:blipFill>
        <p:spPr>
          <a:xfrm>
            <a:off x="4765231" y="4068128"/>
            <a:ext cx="2962688" cy="1149536"/>
          </a:xfrm>
          <a:prstGeom prst="rect">
            <a:avLst/>
          </a:prstGeom>
        </p:spPr>
      </p:pic>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07242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1800" b="1" dirty="0">
                <a:solidFill>
                  <a:schemeClr val="bg1"/>
                </a:solidFill>
                <a:latin typeface="Times New Roman" panose="02020603050405020304" pitchFamily="18" charset="0"/>
                <a:cs typeface="Times New Roman" panose="02020603050405020304" pitchFamily="18" charset="0"/>
              </a:rPr>
              <a:t>Purpose</a:t>
            </a:r>
            <a:r>
              <a:rPr lang="en-US" sz="18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tr-TR" sz="1800" b="1" dirty="0" err="1">
                <a:solidFill>
                  <a:schemeClr val="bg1"/>
                </a:solidFill>
                <a:latin typeface="Times New Roman" panose="02020603050405020304" pitchFamily="18" charset="0"/>
                <a:cs typeface="Times New Roman" panose="02020603050405020304" pitchFamily="18" charset="0"/>
              </a:rPr>
              <a:t>Key</a:t>
            </a:r>
            <a:r>
              <a:rPr lang="tr-TR" sz="1800" b="1" dirty="0">
                <a:solidFill>
                  <a:schemeClr val="bg1"/>
                </a:solidFill>
                <a:latin typeface="Times New Roman" panose="02020603050405020304" pitchFamily="18" charset="0"/>
                <a:cs typeface="Times New Roman" panose="02020603050405020304" pitchFamily="18" charset="0"/>
              </a:rPr>
              <a:t> </a:t>
            </a:r>
            <a:r>
              <a:rPr lang="tr-TR" sz="1800" b="1" dirty="0" err="1">
                <a:solidFill>
                  <a:schemeClr val="bg1"/>
                </a:solidFill>
                <a:latin typeface="Times New Roman" panose="02020603050405020304" pitchFamily="18" charset="0"/>
                <a:cs typeface="Times New Roman" panose="02020603050405020304" pitchFamily="18" charset="0"/>
              </a:rPr>
              <a:t>Elements</a:t>
            </a:r>
            <a:r>
              <a:rPr lang="tr-TR" sz="18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sz="1800" u="sng" dirty="0">
                <a:solidFill>
                  <a:schemeClr val="bg1"/>
                </a:solidFill>
                <a:latin typeface="Times New Roman" panose="02020603050405020304" pitchFamily="18" charset="0"/>
                <a:cs typeface="Times New Roman" panose="02020603050405020304" pitchFamily="18" charset="0"/>
              </a:rPr>
              <a:t>warning</a:t>
            </a:r>
            <a:r>
              <a:rPr lang="en-US" altLang="tr-TR" sz="1800"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sz="1800" u="sng" dirty="0">
                <a:solidFill>
                  <a:schemeClr val="bg1"/>
                </a:solidFill>
                <a:latin typeface="Times New Roman" panose="02020603050405020304" pitchFamily="18" charset="0"/>
                <a:cs typeface="Times New Roman" panose="02020603050405020304" pitchFamily="18" charset="0"/>
              </a:rPr>
              <a:t>error</a:t>
            </a:r>
            <a:r>
              <a:rPr lang="en-US" altLang="tr-TR" sz="1800"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sz="18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dirty="0">
                <a:solidFill>
                  <a:schemeClr val="bg1"/>
                </a:solidFill>
                <a:latin typeface="Times New Roman" panose="02020603050405020304" pitchFamily="18" charset="0"/>
                <a:cs typeface="Times New Roman" panose="02020603050405020304" pitchFamily="18" charset="0"/>
              </a:rPr>
              <a:t>Tool-Supplied Identifiers</a:t>
            </a:r>
            <a:r>
              <a:rPr lang="en-US" sz="1800" dirty="0">
                <a:solidFill>
                  <a:schemeClr val="bg1"/>
                </a:solidFill>
                <a:latin typeface="Times New Roman" panose="02020603050405020304" pitchFamily="18" charset="0"/>
                <a:cs typeface="Times New Roman" panose="02020603050405020304" pitchFamily="18" charset="0"/>
              </a:rPr>
              <a:t>:</a:t>
            </a:r>
            <a:endParaRPr lang="tr-TR" sz="1800" dirty="0">
              <a:solidFill>
                <a:schemeClr val="bg1"/>
              </a:solidFill>
              <a:latin typeface="Times New Roman" panose="02020603050405020304" pitchFamily="18" charset="0"/>
              <a:cs typeface="Times New Roman" panose="02020603050405020304" pitchFamily="18" charset="0"/>
            </a:endParaRPr>
          </a:p>
          <a:p>
            <a:pPr lvl="1"/>
            <a:r>
              <a:rPr lang="en-US" sz="1800" b="1" dirty="0">
                <a:solidFill>
                  <a:schemeClr val="bg1"/>
                </a:solidFill>
                <a:latin typeface="Times New Roman" panose="02020603050405020304" pitchFamily="18" charset="0"/>
                <a:cs typeface="Times New Roman" panose="02020603050405020304" pitchFamily="18" charset="0"/>
              </a:rPr>
              <a:t>VHDL_VERSION</a:t>
            </a:r>
            <a:r>
              <a:rPr lang="en-US" sz="1800" dirty="0">
                <a:solidFill>
                  <a:schemeClr val="bg1"/>
                </a:solidFill>
                <a:latin typeface="Times New Roman" panose="02020603050405020304" pitchFamily="18" charset="0"/>
                <a:cs typeface="Times New Roman" panose="02020603050405020304" pitchFamily="18" charset="0"/>
              </a:rPr>
              <a:t>: VHDL version (e.g., "2008")</a:t>
            </a:r>
          </a:p>
          <a:p>
            <a:pPr lvl="1"/>
            <a:r>
              <a:rPr lang="en-US" sz="1800" b="1" dirty="0">
                <a:solidFill>
                  <a:schemeClr val="bg1"/>
                </a:solidFill>
                <a:latin typeface="Times New Roman" panose="02020603050405020304" pitchFamily="18" charset="0"/>
                <a:cs typeface="Times New Roman" panose="02020603050405020304" pitchFamily="18" charset="0"/>
              </a:rPr>
              <a:t>TOOL_TYPE</a:t>
            </a:r>
            <a:r>
              <a:rPr lang="en-US" sz="1800" dirty="0">
                <a:solidFill>
                  <a:schemeClr val="bg1"/>
                </a:solidFill>
                <a:latin typeface="Times New Roman" panose="02020603050405020304" pitchFamily="18" charset="0"/>
                <a:cs typeface="Times New Roman" panose="02020603050405020304" pitchFamily="18" charset="0"/>
              </a:rPr>
              <a:t>: Tool type (e.g., "SIMULATION")</a:t>
            </a:r>
          </a:p>
          <a:p>
            <a:pPr lvl="1"/>
            <a:r>
              <a:rPr lang="en-US" sz="1800" b="1" dirty="0">
                <a:solidFill>
                  <a:schemeClr val="bg1"/>
                </a:solidFill>
                <a:latin typeface="Times New Roman" panose="02020603050405020304" pitchFamily="18" charset="0"/>
                <a:cs typeface="Times New Roman" panose="02020603050405020304" pitchFamily="18" charset="0"/>
              </a:rPr>
              <a:t>TOOL_NAME/EDITION/VERSION</a:t>
            </a:r>
            <a:r>
              <a:rPr lang="en-US" sz="1800"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7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4310049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rgbClr val="FF0000"/>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rgbClr val="FF0000"/>
                </a:solidFill>
                <a:latin typeface="Tw Cen MT (Body)"/>
                <a:cs typeface="Times New Roman" panose="02020603050405020304" pitchFamily="18" charset="0"/>
              </a:rPr>
              <a:t>End of IEEE 1076 – 2002 Standard </a:t>
            </a:r>
          </a:p>
          <a:p>
            <a:pPr marL="0" indent="0" algn="ctr">
              <a:spcAft>
                <a:spcPts val="0"/>
              </a:spcAft>
              <a:buNone/>
            </a:pPr>
            <a:r>
              <a:rPr lang="en-US" sz="4800" b="1" dirty="0">
                <a:solidFill>
                  <a:srgbClr val="FF0000"/>
                </a:solidFill>
                <a:latin typeface="Tw Cen MT (Body)"/>
                <a:cs typeface="Times New Roman" panose="02020603050405020304" pitchFamily="18" charset="0"/>
              </a:rPr>
              <a:t>VHDL Project Closure Presentation</a:t>
            </a:r>
            <a:endParaRPr lang="en-GB" sz="48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139498" y="165425"/>
            <a:ext cx="3666650" cy="5858347"/>
          </a:xfrm>
        </p:spPr>
        <p:txBody>
          <a:bodyPr>
            <a:noAutofit/>
          </a:bodyPr>
          <a:lstStyle/>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library</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ieee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use</a:t>
            </a:r>
            <a:r>
              <a:rPr lang="tr-TR" sz="900"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use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ieee.numeric_std.all</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entity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 : in </a:t>
            </a:r>
            <a:r>
              <a:rPr lang="tr-TR" sz="900" dirty="0" err="1">
                <a:solidFill>
                  <a:schemeClr val="bg1"/>
                </a:solidFill>
                <a:latin typeface="Times New Roman" panose="02020603050405020304" pitchFamily="18" charset="0"/>
                <a:cs typeface="Times New Roman" panose="02020603050405020304" pitchFamily="18" charset="0"/>
              </a:rPr>
              <a:t>std_logic</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out</a:t>
            </a:r>
            <a:r>
              <a:rPr lang="tr-TR" sz="900"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an : </a:t>
            </a:r>
            <a:r>
              <a:rPr lang="tr-TR" sz="900" dirty="0" err="1">
                <a:solidFill>
                  <a:schemeClr val="bg1"/>
                </a:solidFill>
                <a:latin typeface="Times New Roman" panose="02020603050405020304" pitchFamily="18" charset="0"/>
                <a:cs typeface="Times New Roman" panose="02020603050405020304" pitchFamily="18" charset="0"/>
              </a:rPr>
              <a:t>out</a:t>
            </a:r>
            <a:r>
              <a:rPr lang="tr-TR" sz="900"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architecture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behavioral</a:t>
            </a:r>
            <a:r>
              <a:rPr lang="tr-TR" sz="900" dirty="0">
                <a:solidFill>
                  <a:schemeClr val="bg1"/>
                </a:solidFill>
                <a:latin typeface="Times New Roman" panose="02020603050405020304" pitchFamily="18" charset="0"/>
                <a:cs typeface="Times New Roman" panose="02020603050405020304" pitchFamily="18" charset="0"/>
              </a:rPr>
              <a:t> of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type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digit_type</a:t>
            </a:r>
            <a:r>
              <a:rPr lang="tr-TR" sz="900" dirty="0">
                <a:solidFill>
                  <a:schemeClr val="bg1"/>
                </a:solidFill>
                <a:latin typeface="Times New Roman" panose="02020603050405020304" pitchFamily="18" charset="0"/>
                <a:cs typeface="Times New Roman" panose="02020603050405020304" pitchFamily="18" charset="0"/>
              </a:rPr>
              <a:t> is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digit_type</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std_logic</a:t>
            </a:r>
            <a:r>
              <a:rPr lang="tr-TR" sz="900"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function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input</a:t>
            </a:r>
            <a:r>
              <a:rPr lang="tr-TR" sz="900" dirty="0">
                <a:solidFill>
                  <a:schemeClr val="bg1"/>
                </a:solidFill>
                <a:latin typeface="Times New Roman" panose="02020603050405020304" pitchFamily="18" charset="0"/>
                <a:cs typeface="Times New Roman" panose="02020603050405020304" pitchFamily="18" charset="0"/>
              </a:rPr>
              <a:t> : std_logic_vector(3 downto 0)) </a:t>
            </a:r>
            <a:r>
              <a:rPr lang="tr-TR" sz="900" dirty="0" err="1">
                <a:solidFill>
                  <a:schemeClr val="bg1"/>
                </a:solidFill>
                <a:latin typeface="Times New Roman" panose="02020603050405020304" pitchFamily="18" charset="0"/>
                <a:cs typeface="Times New Roman" panose="02020603050405020304" pitchFamily="18" charset="0"/>
              </a:rPr>
              <a:t>return</a:t>
            </a:r>
            <a:r>
              <a:rPr lang="tr-TR" sz="900" dirty="0">
                <a:solidFill>
                  <a:schemeClr val="bg1"/>
                </a:solidFill>
                <a:latin typeface="Times New Roman" panose="02020603050405020304" pitchFamily="18" charset="0"/>
                <a:cs typeface="Times New Roman" panose="02020603050405020304" pitchFamily="18" charset="0"/>
              </a:rPr>
              <a:t> std_logic_vector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variable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std_logic_vector(6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input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"0010"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"0011"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"0110"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"0111"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"1000"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"1001"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return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function</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4021104" y="815859"/>
            <a:ext cx="5436183" cy="500262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rising_edge</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50000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&lt;= not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variable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integer;</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to_integer</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=&gt; an &lt;= "1110";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=&gt; an &lt;= "1101";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=&gt; an &lt;= "1011";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 =&gt; an &lt;= "0111";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an &lt;= "1111";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8715714" y="639168"/>
            <a:ext cx="3106684" cy="2169825"/>
          </a:xfrm>
          <a:prstGeom prst="rect">
            <a:avLst/>
          </a:prstGeom>
          <a:noFill/>
        </p:spPr>
        <p:txBody>
          <a:bodyPr wrap="square">
            <a:spAutoFit/>
          </a:bodyPr>
          <a:lstStyle/>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rising_edge</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behavioral</a:t>
            </a:r>
            <a:r>
              <a:rPr lang="tr-TR" sz="900" dirty="0">
                <a:solidFill>
                  <a:schemeClr val="bg1"/>
                </a:solidFill>
                <a:latin typeface="Times New Roman" panose="02020603050405020304" pitchFamily="18" charset="0"/>
                <a:cs typeface="Times New Roman" panose="02020603050405020304" pitchFamily="18" charset="0"/>
              </a:rPr>
              <a:t>;</a:t>
            </a:r>
            <a:endParaRPr lang="LID4096" sz="900"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1AAEFE1C-644E-E73C-63E7-42C7856DB6DD}"/>
              </a:ext>
            </a:extLst>
          </p:cNvPr>
          <p:cNvPicPr>
            <a:picLocks noChangeAspect="1"/>
          </p:cNvPicPr>
          <p:nvPr/>
        </p:nvPicPr>
        <p:blipFill>
          <a:blip r:embed="rId4"/>
          <a:stretch>
            <a:fillRect/>
          </a:stretch>
        </p:blipFill>
        <p:spPr>
          <a:xfrm>
            <a:off x="4876216" y="824579"/>
            <a:ext cx="2438399" cy="838317"/>
          </a:xfrm>
          <a:prstGeom prst="rect">
            <a:avLst/>
          </a:prstGeom>
        </p:spPr>
      </p:pic>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type </a:t>
            </a:r>
            <a:r>
              <a:rPr lang="en-US" sz="1600" dirty="0" err="1">
                <a:solidFill>
                  <a:schemeClr val="bg1"/>
                </a:solidFill>
                <a:latin typeface="Times New Roman" panose="02020603050405020304" pitchFamily="18" charset="0"/>
                <a:cs typeface="Times New Roman" panose="02020603050405020304" pitchFamily="18" charset="0"/>
              </a:rPr>
              <a:t>Int_Ptr</a:t>
            </a:r>
            <a:r>
              <a:rPr lang="en-US" sz="1600" dirty="0">
                <a:solidFill>
                  <a:schemeClr val="bg1"/>
                </a:solidFill>
                <a:latin typeface="Times New Roman" panose="02020603050405020304" pitchFamily="18" charset="0"/>
                <a:cs typeface="Times New Roman" panose="02020603050405020304" pitchFamily="18" charset="0"/>
              </a:rPr>
              <a:t> is access Integer;</a:t>
            </a:r>
          </a:p>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variable </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a:t>
            </a:r>
            <a:r>
              <a:rPr lang="en-US" sz="1600" dirty="0" err="1">
                <a:solidFill>
                  <a:schemeClr val="bg1"/>
                </a:solidFill>
                <a:latin typeface="Times New Roman" panose="02020603050405020304" pitchFamily="18" charset="0"/>
                <a:cs typeface="Times New Roman" panose="02020603050405020304" pitchFamily="18" charset="0"/>
              </a:rPr>
              <a:t>Int_Ptr</a:t>
            </a:r>
            <a:r>
              <a:rPr lang="en-US" sz="1600" dirty="0">
                <a:solidFill>
                  <a:schemeClr val="bg1"/>
                </a:solidFill>
                <a:latin typeface="Times New Roman" panose="02020603050405020304" pitchFamily="18" charset="0"/>
                <a:cs typeface="Times New Roman" panose="02020603050405020304" pitchFamily="18" charset="0"/>
              </a:rPr>
              <a:t> := null; -- Initially points to nothing</a:t>
            </a:r>
          </a:p>
          <a:p>
            <a:pPr marL="0" indent="0">
              <a:lnSpc>
                <a:spcPct val="110000"/>
              </a:lnSpc>
              <a:buNone/>
            </a:pPr>
            <a:r>
              <a:rPr 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new Integer(5); -- Creates an integer object in memory with a value of 5</a:t>
            </a:r>
            <a:endParaRPr 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DEALLOCATE(</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Frees the memory and sets </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to null</a:t>
            </a:r>
          </a:p>
          <a:p>
            <a:pPr marL="0" indent="0">
              <a:lnSpc>
                <a:spcPct val="110000"/>
              </a:lnSpc>
              <a:buNone/>
            </a:pPr>
            <a:endParaRPr lang="tr-TR" sz="1600" dirty="0"/>
          </a:p>
          <a:p>
            <a:pPr>
              <a:lnSpc>
                <a:spcPct val="110000"/>
              </a:lnSpc>
            </a:pPr>
            <a:endParaRPr lang="tr-TR" sz="1600" dirty="0"/>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842883"/>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use </a:t>
            </a:r>
            <a:r>
              <a:rPr lang="en-US" sz="1400" dirty="0" err="1">
                <a:solidFill>
                  <a:schemeClr val="bg1"/>
                </a:solidFill>
                <a:latin typeface="Times New Roman" panose="02020603050405020304" pitchFamily="18" charset="0"/>
                <a:cs typeface="Times New Roman" panose="02020603050405020304" pitchFamily="18" charset="0"/>
              </a:rPr>
              <a:t>IEEE.numeric_std.all</a:t>
            </a:r>
            <a:r>
              <a:rPr lang="en-US"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protected type </a:t>
            </a:r>
            <a:r>
              <a:rPr lang="en-US" sz="1400" dirty="0" err="1">
                <a:solidFill>
                  <a:schemeClr val="bg1"/>
                </a:solidFill>
                <a:latin typeface="Times New Roman" panose="02020603050405020304" pitchFamily="18" charset="0"/>
                <a:cs typeface="Times New Roman" panose="02020603050405020304" pitchFamily="18" charset="0"/>
              </a:rPr>
              <a:t>sharedcounter</a:t>
            </a:r>
            <a:r>
              <a:rPr lang="en-US"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function </a:t>
            </a:r>
            <a:r>
              <a:rPr lang="en-US" sz="1400" dirty="0" err="1">
                <a:solidFill>
                  <a:schemeClr val="bg1"/>
                </a:solidFill>
                <a:latin typeface="Times New Roman" panose="02020603050405020304" pitchFamily="18" charset="0"/>
                <a:cs typeface="Times New Roman" panose="02020603050405020304" pitchFamily="18" charset="0"/>
              </a:rPr>
              <a:t>getvalue</a:t>
            </a:r>
            <a:r>
              <a:rPr lang="en-US" sz="1400"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protected body </a:t>
            </a:r>
            <a:r>
              <a:rPr lang="en-US" sz="1400" dirty="0" err="1">
                <a:solidFill>
                  <a:schemeClr val="bg1"/>
                </a:solidFill>
                <a:latin typeface="Times New Roman" panose="02020603050405020304" pitchFamily="18" charset="0"/>
                <a:cs typeface="Times New Roman" panose="02020603050405020304" pitchFamily="18" charset="0"/>
              </a:rPr>
              <a:t>sharedcounter</a:t>
            </a:r>
            <a:r>
              <a:rPr lang="en-US"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function </a:t>
            </a:r>
            <a:r>
              <a:rPr lang="en-US" sz="1400" dirty="0" err="1">
                <a:solidFill>
                  <a:schemeClr val="bg1"/>
                </a:solidFill>
                <a:latin typeface="Times New Roman" panose="02020603050405020304" pitchFamily="18" charset="0"/>
                <a:cs typeface="Times New Roman" panose="02020603050405020304" pitchFamily="18" charset="0"/>
              </a:rPr>
              <a:t>getvalue</a:t>
            </a:r>
            <a:r>
              <a:rPr lang="en-US" sz="1400"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49280" y="840280"/>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library</a:t>
            </a:r>
            <a:r>
              <a:rPr lang="tr-TR" sz="1400"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IEEE.numeric_std.all</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work.sharedcounter.all</a:t>
            </a:r>
            <a:r>
              <a:rPr lang="tr-TR" sz="1400"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entity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 in </a:t>
            </a:r>
            <a:r>
              <a:rPr lang="tr-TR" sz="1400" dirty="0" err="1">
                <a:solidFill>
                  <a:schemeClr val="bg1"/>
                </a:solidFill>
                <a:latin typeface="Times New Roman" panose="02020603050405020304" pitchFamily="18" charset="0"/>
                <a:cs typeface="Times New Roman" panose="02020603050405020304" pitchFamily="18" charset="0"/>
              </a:rPr>
              <a:t>std_logic</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out_counter</a:t>
            </a:r>
            <a:r>
              <a:rPr lang="tr-TR" sz="1400" dirty="0">
                <a:solidFill>
                  <a:schemeClr val="bg1"/>
                </a:solidFill>
                <a:latin typeface="Times New Roman" panose="02020603050405020304" pitchFamily="18" charset="0"/>
                <a:cs typeface="Times New Roman" panose="02020603050405020304" pitchFamily="18" charset="0"/>
              </a:rPr>
              <a:t> : </a:t>
            </a:r>
            <a:r>
              <a:rPr lang="tr-TR" sz="1400" dirty="0" err="1">
                <a:solidFill>
                  <a:schemeClr val="bg1"/>
                </a:solidFill>
                <a:latin typeface="Times New Roman" panose="02020603050405020304" pitchFamily="18" charset="0"/>
                <a:cs typeface="Times New Roman" panose="02020603050405020304" pitchFamily="18" charset="0"/>
              </a:rPr>
              <a:t>out</a:t>
            </a:r>
            <a:r>
              <a:rPr lang="tr-TR" sz="1400"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architecture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behavior</a:t>
            </a:r>
            <a:r>
              <a:rPr lang="tr-TR" sz="1400" dirty="0">
                <a:solidFill>
                  <a:schemeClr val="bg1"/>
                </a:solidFill>
                <a:latin typeface="Times New Roman" panose="02020603050405020304" pitchFamily="18" charset="0"/>
                <a:cs typeface="Times New Roman" panose="02020603050405020304" pitchFamily="18" charset="0"/>
              </a:rPr>
              <a:t> of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shared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variable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counter</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sharedcounter</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rising_edge</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then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counter.increment</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rising_edge</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then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out_counter</a:t>
            </a:r>
            <a:r>
              <a:rPr lang="tr-TR" sz="1400" dirty="0">
                <a:solidFill>
                  <a:schemeClr val="bg1"/>
                </a:solidFill>
                <a:latin typeface="Times New Roman" panose="02020603050405020304" pitchFamily="18" charset="0"/>
                <a:cs typeface="Times New Roman" panose="02020603050405020304" pitchFamily="18" charset="0"/>
              </a:rPr>
              <a:t> &lt;= </a:t>
            </a:r>
            <a:r>
              <a:rPr lang="tr-TR" sz="1400" dirty="0" err="1">
                <a:solidFill>
                  <a:schemeClr val="bg1"/>
                </a:solidFill>
                <a:latin typeface="Times New Roman" panose="02020603050405020304" pitchFamily="18" charset="0"/>
                <a:cs typeface="Times New Roman" panose="02020603050405020304" pitchFamily="18" charset="0"/>
              </a:rPr>
              <a:t>counter.getvalue</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behavior</a:t>
            </a:r>
            <a:r>
              <a:rPr lang="tr-TR" sz="1400"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462243" y="433980"/>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Essential for testing: 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Unspecified types</a:t>
            </a:r>
            <a:r>
              <a:rPr lang="en-US" sz="2000" dirty="0">
                <a:solidFill>
                  <a:schemeClr val="bg1"/>
                </a:solidFill>
                <a:latin typeface="Times New Roman" panose="02020603050405020304" pitchFamily="18" charset="0"/>
                <a:cs typeface="Times New Roman" panose="02020603050405020304" pitchFamily="18" charset="0"/>
              </a:rPr>
              <a:t>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2">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a:t>
            </a:r>
          </a:p>
          <a:p>
            <a:pPr>
              <a:lnSpc>
                <a:spcPct val="110000"/>
              </a:lnSpc>
            </a:pPr>
            <a:r>
              <a:rPr lang="en-US" sz="2000" dirty="0">
                <a:solidFill>
                  <a:schemeClr val="bg1"/>
                </a:solidFill>
              </a:rPr>
              <a:t>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a:t>
            </a:r>
          </a:p>
          <a:p>
            <a:pPr>
              <a:lnSpc>
                <a:spcPct val="110000"/>
              </a:lnSpc>
            </a:pPr>
            <a:r>
              <a:rPr lang="en-US" sz="2000" dirty="0">
                <a:solidFill>
                  <a:schemeClr val="bg1"/>
                </a:solidFill>
              </a:rPr>
              <a:t>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which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chemeClr val="tx1"/>
                </a:solidFill>
                <a:effectLst/>
              </a:rPr>
              <a:t> </a:t>
            </a: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3671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r>
              <a:rPr lang="tr-TR" sz="2000" dirty="0">
                <a:solidFill>
                  <a:schemeClr val="bg1"/>
                </a:solidFill>
              </a:rPr>
              <a:t>.</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37985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cin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cout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adder</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capaticance</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a:t>
            </a:r>
            <a:r>
              <a:rPr lang="tr-TR" sz="1100" b="1" dirty="0">
                <a:solidFill>
                  <a:schemeClr val="bg1"/>
                </a:solidFill>
                <a:latin typeface="Times New Roman" panose="02020603050405020304" pitchFamily="18" charset="0"/>
                <a:cs typeface="Times New Roman" panose="02020603050405020304" pitchFamily="18" charset="0"/>
              </a:rPr>
              <a:t>f</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implementation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a:t>
            </a:r>
            <a:r>
              <a:rPr lang="tr-TR" sz="1100" b="1" dirty="0">
                <a:solidFill>
                  <a:schemeClr val="tx1">
                    <a:lumMod val="50000"/>
                  </a:schemeClr>
                </a:solidFill>
                <a:latin typeface="Times New Roman" panose="02020603050405020304" pitchFamily="18" charset="0"/>
                <a:cs typeface="Times New Roman" panose="02020603050405020304" pitchFamily="18" charset="0"/>
              </a:rPr>
              <a:t>ls</a:t>
            </a:r>
            <a:r>
              <a:rPr lang="en-US" sz="1100" b="1" dirty="0">
                <a:solidFill>
                  <a:schemeClr val="tx1">
                    <a:lumMod val="50000"/>
                  </a:schemeClr>
                </a:solidFill>
                <a:latin typeface="Times New Roman" panose="02020603050405020304" pitchFamily="18" charset="0"/>
                <a:cs typeface="Times New Roman" panose="02020603050405020304" pitchFamily="18" charset="0"/>
              </a:rPr>
              <a:t>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rising</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delay</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t>
            </a:r>
            <a:r>
              <a:rPr lang="en-US" sz="1100" b="1" dirty="0">
                <a:solidFill>
                  <a:schemeClr val="bg1"/>
                </a:solidFill>
                <a:latin typeface="Times New Roman" panose="02020603050405020304" pitchFamily="18" charset="0"/>
                <a:cs typeface="Times New Roman" panose="02020603050405020304" pitchFamily="18" charset="0"/>
              </a:rPr>
              <a:t>2</a:t>
            </a:r>
            <a:r>
              <a:rPr lang="tr-TR" sz="1100" b="1" dirty="0">
                <a:solidFill>
                  <a:schemeClr val="bg1"/>
                </a:solidFill>
                <a:latin typeface="Times New Roman" panose="02020603050405020304" pitchFamily="18" charset="0"/>
                <a:cs typeface="Times New Roman" panose="02020603050405020304" pitchFamily="18" charset="0"/>
              </a:rPr>
              <a:t>q</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tr-TR" sz="1200" dirty="0">
                <a:solidFill>
                  <a:schemeClr val="bg1"/>
                </a:solidFill>
                <a:latin typeface="Times New Roman" panose="02020603050405020304" pitchFamily="18" charset="0"/>
                <a:cs typeface="Times New Roman" panose="02020603050405020304" pitchFamily="18" charset="0"/>
              </a:rPr>
              <a:t>D</a:t>
            </a:r>
            <a:r>
              <a:rPr lang="en-US" sz="1200" dirty="0" err="1">
                <a:solidFill>
                  <a:schemeClr val="bg1"/>
                </a:solidFill>
                <a:latin typeface="Times New Roman" panose="02020603050405020304" pitchFamily="18" charset="0"/>
                <a:cs typeface="Times New Roman" panose="02020603050405020304" pitchFamily="18" charset="0"/>
              </a:rPr>
              <a:t>efine</a:t>
            </a:r>
            <a:r>
              <a:rPr lang="en-US" sz="1200" dirty="0">
                <a:solidFill>
                  <a:schemeClr val="bg1"/>
                </a:solidFill>
                <a:latin typeface="Times New Roman" panose="02020603050405020304" pitchFamily="18" charset="0"/>
                <a:cs typeface="Times New Roman" panose="02020603050405020304" pitchFamily="18" charset="0"/>
              </a:rPr>
              <a:t> conditions under which </a:t>
            </a:r>
            <a:r>
              <a:rPr lang="en-US" sz="1200" u="sng" dirty="0">
                <a:solidFill>
                  <a:schemeClr val="bg1"/>
                </a:solidFill>
                <a:latin typeface="Times New Roman" panose="02020603050405020304" pitchFamily="18" charset="0"/>
                <a:cs typeface="Times New Roman" panose="02020603050405020304" pitchFamily="18" charset="0"/>
              </a:rPr>
              <a:t>resolved signals</a:t>
            </a:r>
            <a:r>
              <a:rPr lang="en-US" sz="1200" dirty="0">
                <a:solidFill>
                  <a:schemeClr val="bg1"/>
                </a:solidFill>
                <a:latin typeface="Times New Roman" panose="02020603050405020304" pitchFamily="18" charset="0"/>
                <a:cs typeface="Times New Roman" panose="02020603050405020304" pitchFamily="18" charset="0"/>
              </a:rPr>
              <a:t> can be disconnected </a:t>
            </a:r>
            <a:r>
              <a:rPr lang="en-US" sz="1200" u="sng" dirty="0">
                <a:solidFill>
                  <a:schemeClr val="bg1"/>
                </a:solidFill>
                <a:latin typeface="Times New Roman" panose="02020603050405020304" pitchFamily="18" charset="0"/>
                <a:cs typeface="Times New Roman" panose="02020603050405020304" pitchFamily="18" charset="0"/>
              </a:rPr>
              <a:t>during simulation</a:t>
            </a:r>
            <a:r>
              <a:rPr lang="en-US" sz="1200"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 ns;</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others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ms</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all</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273</a:t>
            </a:r>
            <a:r>
              <a:rPr lang="en-US" sz="1100" b="1" dirty="0">
                <a:solidFill>
                  <a:schemeClr val="bg1"/>
                </a:solidFill>
                <a:latin typeface="Times New Roman" panose="02020603050405020304" pitchFamily="18" charset="0"/>
                <a:cs typeface="Times New Roman" panose="02020603050405020304" pitchFamily="18" charset="0"/>
              </a:rPr>
              <a:t> us;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Times New Roman" panose="02020603050405020304" pitchFamily="18" charset="0"/>
                <a:cs typeface="Times New Roman" panose="02020603050405020304" pitchFamily="18" charset="0"/>
              </a:rPr>
              <a:t>10 ns, 5 ms and 273 us </a:t>
            </a:r>
            <a:r>
              <a:rPr lang="tr-TR" sz="1100" b="1" dirty="0" err="1">
                <a:solidFill>
                  <a:schemeClr val="bg1"/>
                </a:solidFill>
                <a:latin typeface="Times New Roman" panose="02020603050405020304" pitchFamily="18" charset="0"/>
                <a:cs typeface="Times New Roman" panose="02020603050405020304" pitchFamily="18" charset="0"/>
              </a:rPr>
              <a:t>are</a:t>
            </a:r>
            <a:r>
              <a:rPr lang="tr-TR" sz="1100" b="1" dirty="0">
                <a:solidFill>
                  <a:schemeClr val="bg1"/>
                </a:solidFill>
                <a:latin typeface="Times New Roman" panose="02020603050405020304" pitchFamily="18" charset="0"/>
                <a:cs typeface="Times New Roman" panose="02020603050405020304" pitchFamily="18" charset="0"/>
              </a:rPr>
              <a:t> </a:t>
            </a:r>
            <a:endParaRPr lang="en-GB" sz="1100" b="1" dirty="0">
              <a:solidFill>
                <a:schemeClr val="bg1"/>
              </a:solidFill>
              <a:latin typeface="Times New Roman" panose="02020603050405020304" pitchFamily="18" charset="0"/>
              <a:cs typeface="Times New Roman" panose="02020603050405020304" pitchFamily="18" charset="0"/>
            </a:endParaRPr>
          </a:p>
          <a:p>
            <a:r>
              <a:rPr lang="tr-TR" sz="1100" b="1" dirty="0" err="1">
                <a:solidFill>
                  <a:schemeClr val="bg1"/>
                </a:solidFill>
                <a:latin typeface="Times New Roman" panose="02020603050405020304" pitchFamily="18" charset="0"/>
                <a:cs typeface="Times New Roman" panose="02020603050405020304" pitchFamily="18" charset="0"/>
              </a:rPr>
              <a:t>just</a:t>
            </a:r>
            <a:r>
              <a:rPr lang="tr-TR" sz="1100" b="1" dirty="0">
                <a:solidFill>
                  <a:schemeClr val="bg1"/>
                </a:solidFill>
                <a:latin typeface="Times New Roman" panose="02020603050405020304" pitchFamily="18" charset="0"/>
                <a:cs typeface="Times New Roman" panose="02020603050405020304" pitchFamily="18"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6794" y="5343697"/>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5343698"/>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a:t>
            </a:r>
            <a:r>
              <a:rPr lang="tr-TR" sz="1200" b="1" dirty="0">
                <a:solidFill>
                  <a:schemeClr val="bg1"/>
                </a:solidFill>
                <a:latin typeface="Times New Roman" panose="02020603050405020304" pitchFamily="18" charset="0"/>
                <a:cs typeface="Times New Roman" panose="02020603050405020304" pitchFamily="18" charset="0"/>
              </a:rPr>
              <a:t>x</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en-US" sz="1200" b="1" dirty="0">
                <a:solidFill>
                  <a:schemeClr val="bg1"/>
                </a:solidFill>
                <a:latin typeface="Times New Roman" panose="02020603050405020304" pitchFamily="18" charset="0"/>
                <a:cs typeface="Times New Roman" panose="02020603050405020304" pitchFamily="18" charset="0"/>
              </a:rPr>
              <a:t>in: </a:t>
            </a:r>
            <a:r>
              <a:rPr lang="tr-TR"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c</a:t>
            </a:r>
            <a:r>
              <a:rPr lang="en-US" sz="1200" b="1" dirty="0">
                <a:solidFill>
                  <a:schemeClr val="bg1"/>
                </a:solidFill>
                <a:latin typeface="Times New Roman" panose="02020603050405020304" pitchFamily="18" charset="0"/>
                <a:cs typeface="Times New Roman" panose="02020603050405020304" pitchFamily="18" charset="0"/>
              </a:rPr>
              <a:t>out,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a:solidFill>
                  <a:schemeClr val="bg1"/>
                </a:solidFill>
                <a:latin typeface="Times New Roman" panose="02020603050405020304" pitchFamily="18" charset="0"/>
                <a:cs typeface="Times New Roman" panose="02020603050405020304" pitchFamily="18" charset="0"/>
              </a:rPr>
              <a:t>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n</a:t>
            </a:r>
            <a:r>
              <a:rPr lang="en-US" sz="1200" b="1" dirty="0" err="1">
                <a:solidFill>
                  <a:srgbClr val="FF0000"/>
                </a:solidFill>
                <a:latin typeface="Times New Roman" panose="02020603050405020304" pitchFamily="18" charset="0"/>
                <a:cs typeface="Times New Roman" panose="02020603050405020304" pitchFamily="18" charset="0"/>
              </a:rPr>
              <a:t>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3" y="3364583"/>
            <a:ext cx="4141983" cy="3400931"/>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sensor_cntrllt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 cfg_sensor, take_data, 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3200" cy="322200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p</a:t>
            </a:r>
            <a:r>
              <a:rPr lang="en-US" sz="1200" b="1" dirty="0" err="1">
                <a:solidFill>
                  <a:schemeClr val="bg1"/>
                </a:solidFill>
                <a:latin typeface="Times New Roman" panose="02020603050405020304" pitchFamily="18" charset="0"/>
                <a:cs typeface="Times New Roman" panose="02020603050405020304" pitchFamily="18" charset="0"/>
              </a:rPr>
              <a:t>rocessor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err="1">
                <a:solidFill>
                  <a:schemeClr val="bg1"/>
                </a:solidFill>
                <a:latin typeface="Times New Roman" panose="02020603050405020304" pitchFamily="18" charset="0"/>
                <a:cs typeface="Times New Roman" panose="02020603050405020304" pitchFamily="18" charset="0"/>
              </a:rPr>
              <a:t>tructure</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err="1">
                <a:solidFill>
                  <a:schemeClr val="bg1"/>
                </a:solidFill>
                <a:latin typeface="Times New Roman" panose="02020603050405020304" pitchFamily="18" charset="0"/>
                <a:cs typeface="Times New Roman" panose="02020603050405020304" pitchFamily="18" charset="0"/>
              </a:rPr>
              <a:t>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a:solidFill>
                  <a:schemeClr val="bg1"/>
                </a:solidFill>
                <a:latin typeface="Times New Roman" panose="02020603050405020304" pitchFamily="18" charset="0"/>
                <a:cs typeface="Times New Roman" panose="02020603050405020304" pitchFamily="18" charset="0"/>
              </a:rPr>
              <a:t>1: </a:t>
            </a:r>
            <a:r>
              <a:rPr lang="tr-TR" sz="1200" b="1" dirty="0">
                <a:solidFill>
                  <a:schemeClr val="bg1"/>
                </a:solidFill>
                <a:latin typeface="Times New Roman" panose="02020603050405020304" pitchFamily="18" charset="0"/>
                <a:cs typeface="Times New Roman" panose="02020603050405020304" pitchFamily="18" charset="0"/>
              </a:rPr>
              <a:t>alu</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a:t>
            </a:r>
            <a:r>
              <a:rPr lang="tr-TR" sz="1200" b="1" dirty="0">
                <a:solidFill>
                  <a:schemeClr val="bg1"/>
                </a:solidFill>
                <a:latin typeface="Times New Roman" panose="02020603050405020304" pitchFamily="18" charset="0"/>
                <a:cs typeface="Times New Roman" panose="02020603050405020304" pitchFamily="18" charset="0"/>
              </a:rPr>
              <a:t>sn</a:t>
            </a:r>
            <a:r>
              <a:rPr lang="en-US" sz="1200" b="1" dirty="0">
                <a:solidFill>
                  <a:schemeClr val="bg1"/>
                </a:solidFill>
                <a:latin typeface="Times New Roman" panose="02020603050405020304" pitchFamily="18" charset="0"/>
                <a:cs typeface="Times New Roman" panose="02020603050405020304" pitchFamily="18" charset="0"/>
              </a:rPr>
              <a:t>74</a:t>
            </a:r>
            <a:r>
              <a:rPr lang="tr-TR" sz="1200" b="1" dirty="0">
                <a:solidFill>
                  <a:schemeClr val="bg1"/>
                </a:solidFill>
                <a:latin typeface="Times New Roman" panose="02020603050405020304" pitchFamily="18" charset="0"/>
                <a:cs typeface="Times New Roman" panose="02020603050405020304" pitchFamily="18" charset="0"/>
              </a:rPr>
              <a:t>ls</a:t>
            </a:r>
            <a:r>
              <a:rPr lang="en-US" sz="1200" b="1" dirty="0">
                <a:solidFill>
                  <a:schemeClr val="bg1"/>
                </a:solidFill>
                <a:latin typeface="Times New Roman" panose="02020603050405020304" pitchFamily="18" charset="0"/>
                <a:cs typeface="Times New Roman" panose="02020603050405020304" pitchFamily="18" charset="0"/>
              </a:rPr>
              <a:t>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1,</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2,</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3: </a:t>
            </a:r>
            <a:r>
              <a:rPr lang="tr-TR" sz="1200" b="1" dirty="0">
                <a:solidFill>
                  <a:schemeClr val="bg1"/>
                </a:solidFill>
                <a:latin typeface="Times New Roman" panose="02020603050405020304" pitchFamily="18" charset="0"/>
                <a:cs typeface="Times New Roman" panose="02020603050405020304" pitchFamily="18" charset="0"/>
              </a:rPr>
              <a:t>mux</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ultiplex4 (</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ehavior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l</a:t>
            </a:r>
            <a:r>
              <a:rPr lang="en-US" sz="1200" b="1" dirty="0" err="1">
                <a:solidFill>
                  <a:schemeClr val="bg1"/>
                </a:solidFill>
                <a:latin typeface="Times New Roman" panose="02020603050405020304" pitchFamily="18" charset="0"/>
                <a:cs typeface="Times New Roman" panose="02020603050405020304" pitchFamily="18" charset="0"/>
              </a:rPr>
              <a:t>atch</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497756"/>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6442040"/>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6" y="6488515"/>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2">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2"/>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3"/>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4"/>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a:t>
            </a:r>
          </a:p>
          <a:p>
            <a:pPr marL="0" indent="0">
              <a:lnSpc>
                <a:spcPct val="110000"/>
              </a:lnSpc>
              <a:buNone/>
            </a:pPr>
            <a:r>
              <a:rPr lang="en-US" sz="2000" dirty="0">
                <a:solidFill>
                  <a:schemeClr val="bg1"/>
                </a:solidFill>
              </a:rPr>
              <a:t>•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integer as for any integer type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real as for any floating-point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6</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7</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8</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9</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10</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11</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12</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13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14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04812" y="595399"/>
            <a:ext cx="11798679"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checks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Standard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1" i="0" u="none" strike="noStrike" cap="none" normalizeH="0" baseline="0" dirty="0">
                <a:ln>
                  <a:noFill/>
                </a:ln>
                <a:solidFill>
                  <a:srgbClr val="000000"/>
                </a:solidFill>
                <a:effectLst/>
                <a:latin typeface="+mn-lt"/>
              </a:rPr>
              <a:t> not</a:t>
            </a:r>
            <a:r>
              <a:rPr kumimoji="0" lang="tr-TR" altLang="tr-TR" sz="1400" b="0" i="0" u="none" strike="noStrike" cap="none" normalizeH="0" baseline="0" dirty="0">
                <a:ln>
                  <a:noFill/>
                </a:ln>
                <a:solidFill>
                  <a:srgbClr val="000000"/>
                </a:solidFill>
                <a:effectLst/>
                <a:latin typeface="+mn-lt"/>
              </a:rPr>
              <a:t> (Reset = '0' </a:t>
            </a:r>
            <a:r>
              <a:rPr kumimoji="0" lang="tr-TR" altLang="tr-TR" sz="1400" b="0" i="0" u="none" strike="noStrike" cap="none" normalizeH="0" baseline="0" dirty="0" err="1">
                <a:ln>
                  <a:noFill/>
                </a:ln>
                <a:solidFill>
                  <a:srgbClr val="000000"/>
                </a:solidFill>
                <a:effectLst/>
                <a:latin typeface="+mn-lt"/>
              </a:rPr>
              <a:t>and</a:t>
            </a:r>
            <a:r>
              <a:rPr kumimoji="0" lang="tr-TR" altLang="tr-TR" sz="1400" b="0" i="0" u="none" strike="noStrike" cap="none" normalizeH="0" baseline="0" dirty="0">
                <a:ln>
                  <a:noFill/>
                </a:ln>
                <a:solidFill>
                  <a:srgbClr val="000000"/>
                </a:solidFill>
                <a:effectLst/>
                <a:latin typeface="+mn-lt"/>
              </a:rPr>
              <a:t> Set = '0')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"set-reset </a:t>
            </a:r>
            <a:r>
              <a:rPr kumimoji="0" lang="tr-TR" altLang="tr-TR" sz="1400" b="0" i="0" u="none" strike="noStrike" cap="none" normalizeH="0" baseline="0" dirty="0" err="1">
                <a:ln>
                  <a:noFill/>
                </a:ln>
                <a:solidFill>
                  <a:srgbClr val="000000"/>
                </a:solidFill>
                <a:effectLst/>
                <a:latin typeface="+mn-lt"/>
              </a:rPr>
              <a:t>conflict</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Failure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ExpectedResults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differ</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from</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expected</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Warning</a:t>
            </a:r>
            <a:r>
              <a:rPr kumimoji="0" lang="tr-TR" altLang="tr-TR" sz="1400" b="0" i="0" u="none" strike="noStrike" cap="none" normalizeH="0" baseline="0" dirty="0">
                <a:ln>
                  <a:noFill/>
                </a:ln>
                <a:solidFill>
                  <a:srgbClr val="000000"/>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entity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404812" y="726630"/>
            <a:ext cx="830103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main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unconditionally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End</a:t>
            </a:r>
            <a:r>
              <a:rPr kumimoji="0" lang="tr-TR" altLang="tr-TR" sz="1400" b="0" i="0" u="none" strike="noStrike" cap="none" normalizeH="0" baseline="0" dirty="0">
                <a:ln>
                  <a:noFill/>
                </a:ln>
                <a:solidFill>
                  <a:srgbClr val="000000"/>
                </a:solidFill>
                <a:effectLst/>
                <a:latin typeface="+mn-lt"/>
              </a:rPr>
              <a:t> of </a:t>
            </a:r>
            <a:r>
              <a:rPr kumimoji="0" lang="tr-TR" altLang="tr-TR" sz="1400" b="0" i="0" u="none" strike="noStrike" cap="none" normalizeH="0" baseline="0" dirty="0" err="1">
                <a:ln>
                  <a:noFill/>
                </a:ln>
                <a:solidFill>
                  <a:srgbClr val="000000"/>
                </a:solidFill>
                <a:effectLst/>
                <a:latin typeface="+mn-lt"/>
              </a:rPr>
              <a:t>simulation</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note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of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tr-TR" b="1" dirty="0" err="1">
                <a:solidFill>
                  <a:schemeClr val="bg1"/>
                </a:solidFill>
              </a:rPr>
              <a:t>varıable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404812" y="1280104"/>
            <a:ext cx="11000063" cy="3308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spcAft>
                <a:spcPts val="750"/>
              </a:spcAft>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t>
            </a:r>
            <a:endParaRPr lang="tr-TR"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lgn="l">
              <a:lnSpc>
                <a:spcPct val="100000"/>
              </a:lnSpc>
              <a:spcAft>
                <a:spcPts val="750"/>
              </a:spcAft>
              <a:buNone/>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and you need to capture each of those changes</a:t>
            </a:r>
            <a:endParaRPr lang="tr-TR"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need to be defined after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process</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but before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begin</a:t>
            </a:r>
            <a:endPar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are assigned using the </a:t>
            </a: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10.6</a:t>
            </a:r>
            <a:r>
              <a:rPr lang="tr-TR" b="1" dirty="0"/>
              <a:t> </a:t>
            </a:r>
            <a:r>
              <a:rPr lang="tr-TR" b="1" dirty="0" err="1">
                <a:solidFill>
                  <a:schemeClr val="bg1"/>
                </a:solidFill>
              </a:rPr>
              <a:t>procedure</a:t>
            </a:r>
            <a:r>
              <a:rPr lang="tr-TR"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4812" y="594877"/>
            <a:ext cx="8301037"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 </a:t>
            </a:r>
            <a:r>
              <a:rPr kumimoji="0" lang="en-US" altLang="tr-TR" sz="14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 While creating a module might be overkill for minor operations, a procedure is often what you want.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 The scope of the procedure will be limited to wherever it’s declared, architecture, package, or process. Whenever you call the procedure, it will behave like the code of the procedure was inserted where it was called from.</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400" dirty="0">
                <a:solidFill>
                  <a:schemeClr val="bg1"/>
                </a:solidFill>
                <a:latin typeface="+mn-lt"/>
                <a:cs typeface="Arial" panose="020B0604020202020204" pitchFamily="34" charset="0"/>
              </a:rPr>
              <a:t>A procedure’s parameter list defines its inputs and outputs, kind of like a mini-module. It can be a signal or a constant, but unlike a module, it can also be a variable. You can declare objects between the “is” and “begin” keywords that are only valid inside the procedure. These may include constants, variables, types, subtypes, and aliases, but not signals.</a:t>
            </a:r>
            <a:endParaRPr lang="tr-TR" altLang="tr-TR" sz="1400" dirty="0">
              <a:solidFill>
                <a:schemeClr val="bg1"/>
              </a:solidFill>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procedure_name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&lt;name1&gt;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&lt;name2&gt;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declarations_for_use_within_the_procedure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begin</a:t>
            </a:r>
            <a:endParaRPr kumimoji="0" lang="tr-TR" altLang="tr-TR" sz="14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code_performed_by_the_procedure_here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end</a:t>
            </a: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10.7</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249025" cy="3899850"/>
          </a:xfrm>
          <a:prstGeom prst="rect">
            <a:avLst/>
          </a:prstGeom>
          <a:noFill/>
        </p:spPr>
        <p:txBody>
          <a:bodyPr wrap="square">
            <a:spAutoFit/>
          </a:bodyPr>
          <a:lstStyle/>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400" i="0" u="none" strike="noStrike" cap="none" normalizeH="0" baseline="0" dirty="0">
                <a:ln>
                  <a:noFill/>
                </a:ln>
                <a:solidFill>
                  <a:schemeClr val="bg1"/>
                </a:solidFill>
                <a:effectLst/>
                <a:latin typeface="+mn-lt"/>
                <a:cs typeface="Arial" panose="020B0604020202020204" pitchFamily="34" charset="0"/>
              </a:rPr>
              <a:t>An if statement selects for execution one or none of the enclosed sequences of statements, depending on the</a:t>
            </a:r>
            <a:r>
              <a:rPr kumimoji="0" lang="tr-TR"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endParaRPr lang="tr-TR" altLang="tr-TR" b="1" dirty="0">
              <a:solidFill>
                <a:srgbClr val="E04C10"/>
              </a:solidFill>
              <a:cs typeface="Arial" panose="020B0604020202020204" pitchFamily="34" charset="0"/>
            </a:endParaRPr>
          </a:p>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10.8</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4812" y="726632"/>
            <a:ext cx="1077699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The VHDL Case Statement works exactly the way that a switch statement in C works. Given an input, the statement looks at each possible condition to find one that the input signal satisfies. They are 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This is done via the “when others =&gt;” statement. See the code below for an example of this.</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BF08E92-1E83-5A2B-7B9E-01FB4D5D4E0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9C8388-9064-CA68-EA1D-2A2B339A0028}"/>
              </a:ext>
            </a:extLst>
          </p:cNvPr>
          <p:cNvSpPr txBox="1"/>
          <p:nvPr/>
        </p:nvSpPr>
        <p:spPr>
          <a:xfrm>
            <a:off x="1304925" y="0"/>
            <a:ext cx="4378325" cy="6878806"/>
          </a:xfrm>
          <a:prstGeom prst="rect">
            <a:avLst/>
          </a:prstGeom>
          <a:noFill/>
        </p:spPr>
        <p:txBody>
          <a:bodyPr wrap="square">
            <a:spAutoFit/>
          </a:bodyPr>
          <a:lstStyle/>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Sig1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"AA"</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Sig2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"BB</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Sig3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"CC"</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Sig4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"DD</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Output1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Stimuli for the selector signal</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"UU"</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Equivalent MUX using a case statement</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Sel</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when</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'U', 'X', '-', etc.</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others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17F4E79-A5AA-98DA-B30E-85EF5BA224B6}"/>
              </a:ext>
            </a:extLst>
          </p:cNvPr>
          <p:cNvPicPr>
            <a:picLocks noChangeAspect="1"/>
          </p:cNvPicPr>
          <p:nvPr/>
        </p:nvPicPr>
        <p:blipFill>
          <a:blip r:embed="rId3"/>
          <a:stretch>
            <a:fillRect/>
          </a:stretch>
        </p:blipFill>
        <p:spPr>
          <a:xfrm>
            <a:off x="5683250" y="1682609"/>
            <a:ext cx="6414236" cy="1009791"/>
          </a:xfrm>
          <a:prstGeom prst="rect">
            <a:avLst/>
          </a:prstGeom>
        </p:spPr>
      </p:pic>
      <p:sp>
        <p:nvSpPr>
          <p:cNvPr id="2" name="Content Placeholder 2">
            <a:extLst>
              <a:ext uri="{FF2B5EF4-FFF2-40B4-BE49-F238E27FC236}">
                <a16:creationId xmlns:a16="http://schemas.microsoft.com/office/drawing/2014/main" id="{7988094B-E33D-69A9-779D-DFB3F3F144AA}"/>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7341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10.9</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04812" y="1265241"/>
            <a:ext cx="8301037"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4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4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std_logic_unsigned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 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54000" y="654050"/>
            <a:ext cx="118491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top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next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loop_label</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when</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executed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algn="just"/>
            <a:r>
              <a:rPr lang="en-US" sz="1400" b="1" i="0" dirty="0">
                <a:solidFill>
                  <a:srgbClr val="E04C10"/>
                </a:solidFill>
                <a:effectLst/>
                <a:latin typeface="+mn-lt"/>
              </a:rPr>
              <a:t>Note:</a:t>
            </a:r>
          </a:p>
          <a:p>
            <a:pPr algn="just">
              <a:buFont typeface="Arial" panose="020B0604020202020204" pitchFamily="34" charset="0"/>
              <a:buChar char="•"/>
            </a:pPr>
            <a:r>
              <a:rPr lang="tr-TR" sz="1400" b="0" i="0" dirty="0">
                <a:solidFill>
                  <a:srgbClr val="000000"/>
                </a:solidFill>
                <a:effectLst/>
                <a:latin typeface="+mn-lt"/>
              </a:rPr>
              <a:t> </a:t>
            </a:r>
            <a:r>
              <a:rPr lang="en-US" sz="1400" b="0" i="0" dirty="0">
                <a:solidFill>
                  <a:srgbClr val="000000"/>
                </a:solidFill>
                <a:effectLst/>
                <a:latin typeface="+mn-lt"/>
              </a:rPr>
              <a:t>The next statement is often confused with the exit statement. The difference between the two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9" name="TextBox 8">
            <a:extLst>
              <a:ext uri="{FF2B5EF4-FFF2-40B4-BE49-F238E27FC236}">
                <a16:creationId xmlns:a16="http://schemas.microsoft.com/office/drawing/2014/main" id="{EFCD1068-2116-3F8A-C97E-F561A12915E4}"/>
              </a:ext>
            </a:extLst>
          </p:cNvPr>
          <p:cNvSpPr txBox="1"/>
          <p:nvPr/>
        </p:nvSpPr>
        <p:spPr>
          <a:xfrm>
            <a:off x="1454150" y="3851022"/>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131883" y="304891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9146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TextBox 3">
            <a:extLst>
              <a:ext uri="{FF2B5EF4-FFF2-40B4-BE49-F238E27FC236}">
                <a16:creationId xmlns:a16="http://schemas.microsoft.com/office/drawing/2014/main" id="{624FF78A-F015-6A66-9444-DA8D5EEAECF4}"/>
              </a:ext>
            </a:extLst>
          </p:cNvPr>
          <p:cNvSpPr txBox="1"/>
          <p:nvPr/>
        </p:nvSpPr>
        <p:spPr>
          <a:xfrm>
            <a:off x="5270090" y="5791538"/>
            <a:ext cx="6920741" cy="1015663"/>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procedure P (X: P);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 </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 Q (X: real := Q) return 0;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procedure R (R: real); -- </a:t>
            </a:r>
            <a:r>
              <a:rPr lang="tr-TR" sz="2000" dirty="0">
                <a:solidFill>
                  <a:schemeClr val="bg1"/>
                </a:solidFill>
                <a:latin typeface="Times New Roman" panose="02020603050405020304" pitchFamily="18" charset="0"/>
                <a:cs typeface="Times New Roman" panose="02020603050405020304" pitchFamily="18" charset="0"/>
              </a:rPr>
              <a:t>l</a:t>
            </a:r>
            <a:r>
              <a:rPr lang="en-US" sz="2000" dirty="0">
                <a:solidFill>
                  <a:schemeClr val="bg1"/>
                </a:solidFill>
                <a:latin typeface="Times New Roman" panose="02020603050405020304" pitchFamily="18" charset="0"/>
                <a:cs typeface="Times New Roman" panose="02020603050405020304" pitchFamily="18" charset="0"/>
              </a:rPr>
              <a:t>egal (although perhaps confusing)</a:t>
            </a:r>
          </a:p>
        </p:txBody>
      </p:sp>
      <p:sp>
        <p:nvSpPr>
          <p:cNvPr id="7" name="TextBox 6">
            <a:extLst>
              <a:ext uri="{FF2B5EF4-FFF2-40B4-BE49-F238E27FC236}">
                <a16:creationId xmlns:a16="http://schemas.microsoft.com/office/drawing/2014/main" id="{084F339F-C8E7-769F-2394-71C2490BADB4}"/>
              </a:ext>
            </a:extLst>
          </p:cNvPr>
          <p:cNvSpPr txBox="1"/>
          <p:nvPr/>
        </p:nvSpPr>
        <p:spPr>
          <a:xfrm>
            <a:off x="1272724" y="5791538"/>
            <a:ext cx="4149766" cy="707886"/>
          </a:xfrm>
          <a:prstGeom prst="rect">
            <a:avLst/>
          </a:prstGeom>
          <a:noFill/>
        </p:spPr>
        <p:txBody>
          <a:bodyPr wrap="square" rtlCol="0">
            <a:spAutoFit/>
          </a:bodyPr>
          <a:lstStyle/>
          <a:p>
            <a:r>
              <a:rPr lang="fr-FR" sz="2000" dirty="0">
                <a:solidFill>
                  <a:schemeClr val="bg1"/>
                </a:solidFill>
                <a:latin typeface="Times New Roman" panose="02020603050405020304" pitchFamily="18" charset="0"/>
                <a:cs typeface="Times New Roman" panose="02020603050405020304" pitchFamily="18" charset="0"/>
              </a:rPr>
              <a:t>constant k: integer := k*k; -- illegal constant t: t; </a:t>
            </a:r>
            <a:r>
              <a:rPr lang="tr-TR" sz="2000" dirty="0">
                <a:solidFill>
                  <a:schemeClr val="bg1"/>
                </a:solidFill>
                <a:latin typeface="Times New Roman" panose="02020603050405020304" pitchFamily="18" charset="0"/>
                <a:cs typeface="Times New Roman" panose="02020603050405020304" pitchFamily="18" charset="0"/>
              </a:rPr>
              <a:t>				</a:t>
            </a:r>
            <a:r>
              <a:rPr lang="fr-FR" sz="2000" dirty="0">
                <a:solidFill>
                  <a:schemeClr val="bg1"/>
                </a:solidFill>
                <a:latin typeface="Times New Roman" panose="02020603050405020304" pitchFamily="18" charset="0"/>
                <a:cs typeface="Times New Roman" panose="02020603050405020304" pitchFamily="18" charset="0"/>
              </a:rPr>
              <a:t>-- illegal</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5695053"/>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p>
          <a:p>
            <a:pPr lvl="3"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context project_context is</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project_lib;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use project_lib.project_defs.all;</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IP_lib;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context IP_lib.IP_context;</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end context project_context;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293" y="586138"/>
            <a:ext cx="11387341"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288654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429000"/>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24425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4885267"/>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393372" y="616890"/>
            <a:ext cx="4931228" cy="6092355"/>
          </a:xfrm>
        </p:spPr>
        <p:txBody>
          <a:bodyPr>
            <a:normAutofit fontScale="55000" lnSpcReduction="20000"/>
          </a:bodyPr>
          <a:lstStyle/>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use </a:t>
            </a:r>
            <a:r>
              <a:rPr lang="en-US" sz="2600" b="1" dirty="0" err="1">
                <a:solidFill>
                  <a:schemeClr val="bg1"/>
                </a:solidFill>
                <a:latin typeface="Times New Roman" panose="02020603050405020304" pitchFamily="18" charset="0"/>
                <a:cs typeface="Times New Roman" panose="02020603050405020304" pitchFamily="18" charset="0"/>
              </a:rPr>
              <a:t>IEEE.numeric_std.all</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package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function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end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package body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function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end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end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use </a:t>
            </a:r>
            <a:r>
              <a:rPr lang="en-US" sz="2600" b="1" dirty="0" err="1">
                <a:solidFill>
                  <a:schemeClr val="bg1"/>
                </a:solidFill>
                <a:latin typeface="Times New Roman" panose="02020603050405020304" pitchFamily="18" charset="0"/>
                <a:cs typeface="Times New Roman" panose="02020603050405020304" pitchFamily="18" charset="0"/>
              </a:rPr>
              <a:t>work.my_subprograms.all</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entity </a:t>
            </a:r>
            <a:r>
              <a:rPr lang="en-US" sz="2600" b="1" dirty="0" err="1">
                <a:solidFill>
                  <a:schemeClr val="bg1"/>
                </a:solidFill>
                <a:latin typeface="Times New Roman" panose="02020603050405020304" pitchFamily="18" charset="0"/>
                <a:cs typeface="Times New Roman" panose="02020603050405020304" pitchFamily="18" charset="0"/>
              </a:rPr>
              <a:t>subprograminstantiationexample</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 b       : in  integer;</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c, d       : in  integer;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result_int</a:t>
            </a:r>
            <a:r>
              <a:rPr lang="en-US" sz="26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result_real</a:t>
            </a:r>
            <a:r>
              <a:rPr lang="en-US" sz="26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end </a:t>
            </a:r>
            <a:r>
              <a:rPr lang="en-US" sz="2600" b="1" dirty="0" err="1">
                <a:solidFill>
                  <a:schemeClr val="bg1"/>
                </a:solidFill>
                <a:latin typeface="Times New Roman" panose="02020603050405020304" pitchFamily="18" charset="0"/>
                <a:cs typeface="Times New Roman" panose="02020603050405020304" pitchFamily="18" charset="0"/>
              </a:rPr>
              <a:t>subprograminstantiationexample</a:t>
            </a:r>
            <a:r>
              <a:rPr lang="en-US" sz="2600" b="1"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415314" y="613245"/>
            <a:ext cx="5458439" cy="609235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architecture behavioral of </a:t>
            </a:r>
            <a:r>
              <a:rPr lang="en-US" sz="2600" b="1" dirty="0" err="1">
                <a:solidFill>
                  <a:schemeClr val="bg1"/>
                </a:solidFill>
                <a:latin typeface="Times New Roman" panose="02020603050405020304" pitchFamily="18" charset="0"/>
                <a:cs typeface="Times New Roman" panose="02020603050405020304" pitchFamily="18" charset="0"/>
              </a:rPr>
              <a:t>subprograminstantiationexample</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process(a, b, c, d)</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variable </a:t>
            </a:r>
            <a:r>
              <a:rPr lang="en-US" sz="2600" b="1" dirty="0" err="1">
                <a:solidFill>
                  <a:schemeClr val="bg1"/>
                </a:solidFill>
                <a:latin typeface="Times New Roman" panose="02020603050405020304" pitchFamily="18" charset="0"/>
                <a:cs typeface="Times New Roman" panose="02020603050405020304" pitchFamily="18" charset="0"/>
              </a:rPr>
              <a:t>tempresultint</a:t>
            </a:r>
            <a:r>
              <a:rPr lang="en-US" sz="26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variable </a:t>
            </a:r>
            <a:r>
              <a:rPr lang="en-US" sz="2600" b="1" dirty="0" err="1">
                <a:solidFill>
                  <a:schemeClr val="bg1"/>
                </a:solidFill>
                <a:latin typeface="Times New Roman" panose="02020603050405020304" pitchFamily="18" charset="0"/>
                <a:cs typeface="Times New Roman" panose="02020603050405020304" pitchFamily="18" charset="0"/>
              </a:rPr>
              <a:t>tempresultreal</a:t>
            </a:r>
            <a:r>
              <a:rPr lang="en-US" sz="26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if (a &gt; threshold and b &gt; threshold) then</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tempresultint</a:t>
            </a:r>
            <a:r>
              <a:rPr lang="en-US" sz="2600" b="1" dirty="0">
                <a:solidFill>
                  <a:schemeClr val="bg1"/>
                </a:solidFill>
                <a:latin typeface="Times New Roman" panose="02020603050405020304" pitchFamily="18" charset="0"/>
                <a:cs typeface="Times New Roman" panose="02020603050405020304" pitchFamily="18" charset="0"/>
              </a:rPr>
              <a:t> :=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 b);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result_int</a:t>
            </a:r>
            <a:r>
              <a:rPr lang="en-US" sz="2600" b="1" dirty="0">
                <a:solidFill>
                  <a:schemeClr val="bg1"/>
                </a:solidFill>
                <a:latin typeface="Times New Roman" panose="02020603050405020304" pitchFamily="18" charset="0"/>
                <a:cs typeface="Times New Roman" panose="02020603050405020304" pitchFamily="18" charset="0"/>
              </a:rPr>
              <a:t> &lt;= </a:t>
            </a:r>
            <a:r>
              <a:rPr lang="en-US" sz="2600" b="1" dirty="0" err="1">
                <a:solidFill>
                  <a:schemeClr val="bg1"/>
                </a:solidFill>
                <a:latin typeface="Times New Roman" panose="02020603050405020304" pitchFamily="18" charset="0"/>
                <a:cs typeface="Times New Roman" panose="02020603050405020304" pitchFamily="18" charset="0"/>
              </a:rPr>
              <a:t>tempresultint</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result_int</a:t>
            </a:r>
            <a:r>
              <a:rPr lang="en-US" sz="26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if (c &gt; threshold and d &gt; threshold) then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tempresultreal</a:t>
            </a:r>
            <a:r>
              <a:rPr lang="en-US" sz="2600" b="1" dirty="0">
                <a:solidFill>
                  <a:schemeClr val="bg1"/>
                </a:solidFill>
                <a:latin typeface="Times New Roman" panose="02020603050405020304" pitchFamily="18" charset="0"/>
                <a:cs typeface="Times New Roman" panose="02020603050405020304" pitchFamily="18" charset="0"/>
              </a:rPr>
              <a:t> :=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(c, d);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result_real</a:t>
            </a:r>
            <a:r>
              <a:rPr lang="en-US" sz="2600" b="1" dirty="0">
                <a:solidFill>
                  <a:schemeClr val="bg1"/>
                </a:solidFill>
                <a:latin typeface="Times New Roman" panose="02020603050405020304" pitchFamily="18" charset="0"/>
                <a:cs typeface="Times New Roman" panose="02020603050405020304" pitchFamily="18" charset="0"/>
              </a:rPr>
              <a:t> &lt;= </a:t>
            </a:r>
            <a:r>
              <a:rPr lang="en-US" sz="2600" b="1" dirty="0" err="1">
                <a:solidFill>
                  <a:schemeClr val="bg1"/>
                </a:solidFill>
                <a:latin typeface="Times New Roman" panose="02020603050405020304" pitchFamily="18" charset="0"/>
                <a:cs typeface="Times New Roman" panose="02020603050405020304" pitchFamily="18" charset="0"/>
              </a:rPr>
              <a:t>tempresultreal</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result_real</a:t>
            </a:r>
            <a:r>
              <a:rPr lang="en-US" sz="26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 18 and 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733876" y="716625"/>
            <a:ext cx="6030991"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The instance behaves like a generic-mapped package with declarations and bodies from the uninstantiated package</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6650567" y="966890"/>
            <a:ext cx="5163457" cy="6092355"/>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667514" y="2936763"/>
            <a:ext cx="5163457" cy="60923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r>
              <a:rPr lang="tr-TR" sz="2000" b="1"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2866</TotalTime>
  <Words>16508</Words>
  <Application>Microsoft Office PowerPoint</Application>
  <PresentationFormat>Widescreen</PresentationFormat>
  <Paragraphs>2169</Paragraphs>
  <Slides>112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112</vt:i4>
      </vt:variant>
    </vt:vector>
  </HeadingPairs>
  <TitlesOfParts>
    <vt:vector size="124"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Summary of 1076 - 2019 IEEE Standard  VHDL Language Reference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10.1 General</vt:lpstr>
      <vt:lpstr>10.2 WaIt Statement</vt:lpstr>
      <vt:lpstr>10.3 Assertıon statement</vt:lpstr>
      <vt:lpstr>10.4 report statement</vt:lpstr>
      <vt:lpstr>CODE EXAMPLE of waıt statements</vt:lpstr>
      <vt:lpstr>PowerPoint Presentation</vt:lpstr>
      <vt:lpstr>10.5 varıable statement</vt:lpstr>
      <vt:lpstr>PowerPoint Presentation</vt:lpstr>
      <vt:lpstr>10.6 procedure statement</vt:lpstr>
      <vt:lpstr>10.7 ıf statement</vt:lpstr>
      <vt:lpstr>PowerPoint Presentation</vt:lpstr>
      <vt:lpstr>10.8 case statement</vt:lpstr>
      <vt:lpstr>PowerPoint Presentation</vt:lpstr>
      <vt:lpstr>10.9 loop statement</vt:lpstr>
      <vt:lpstr>PowerPoint Presentation</vt:lpstr>
      <vt:lpstr>10.10 next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ORHAN  ÇALIŞKAN</cp:lastModifiedBy>
  <cp:revision>679</cp:revision>
  <dcterms:created xsi:type="dcterms:W3CDTF">2024-07-21T06:30:33Z</dcterms:created>
  <dcterms:modified xsi:type="dcterms:W3CDTF">2024-12-29T22:38:39Z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